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llanmörkt format 4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llanmörkt forma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449" autoAdjust="0"/>
  </p:normalViewPr>
  <p:slideViewPr>
    <p:cSldViewPr snapToGrid="0">
      <p:cViewPr>
        <p:scale>
          <a:sx n="150" d="100"/>
          <a:sy n="150" d="100"/>
        </p:scale>
        <p:origin x="-811" y="-14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190E5BF9-DA56-4E89-A802-847FC911DCEB}"/>
    <pc:docChg chg="custSel addSld modSld">
      <pc:chgData name="Fares Makki" userId="d0c14dd2-ce13-49c4-820b-c6a5e60d5a8d" providerId="ADAL" clId="{190E5BF9-DA56-4E89-A802-847FC911DCEB}" dt="2026-04-28T07:04:59.804" v="71" actId="20577"/>
      <pc:docMkLst>
        <pc:docMk/>
      </pc:docMkLst>
      <pc:sldChg chg="modSp new mod">
        <pc:chgData name="Fares Makki" userId="d0c14dd2-ce13-49c4-820b-c6a5e60d5a8d" providerId="ADAL" clId="{190E5BF9-DA56-4E89-A802-847FC911DCEB}" dt="2026-04-28T07:04:59.804" v="71" actId="20577"/>
        <pc:sldMkLst>
          <pc:docMk/>
          <pc:sldMk cId="1530579982" sldId="282"/>
        </pc:sldMkLst>
        <pc:spChg chg="mod">
          <ac:chgData name="Fares Makki" userId="d0c14dd2-ce13-49c4-820b-c6a5e60d5a8d" providerId="ADAL" clId="{190E5BF9-DA56-4E89-A802-847FC911DCEB}" dt="2026-04-28T06:59:00.951" v="8" actId="20577"/>
          <ac:spMkLst>
            <pc:docMk/>
            <pc:sldMk cId="1530579982" sldId="282"/>
            <ac:spMk id="2" creationId="{2EF646AF-5380-E62A-46BF-80A185C4686A}"/>
          </ac:spMkLst>
        </pc:spChg>
        <pc:spChg chg="mod">
          <ac:chgData name="Fares Makki" userId="d0c14dd2-ce13-49c4-820b-c6a5e60d5a8d" providerId="ADAL" clId="{190E5BF9-DA56-4E89-A802-847FC911DCEB}" dt="2026-04-28T07:04:59.804" v="71" actId="20577"/>
          <ac:spMkLst>
            <pc:docMk/>
            <pc:sldMk cId="1530579982" sldId="282"/>
            <ac:spMk id="3" creationId="{2AB2E7D9-E7A2-26F4-5F58-154BB065A1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05720-2A96-4EB6-9D62-5C0BE2A7E346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6E115-BDBF-434F-9FCC-0E5CB17185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565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Peka ut vad P</a:t>
            </a:r>
            <a:r>
              <a:rPr lang="sv-SE" baseline="-25000" dirty="0"/>
              <a:t>i</a:t>
            </a:r>
            <a:r>
              <a:rPr lang="sv-SE" baseline="0" dirty="0"/>
              <a:t> betyder: inorganisk fosfat (HPO</a:t>
            </a:r>
            <a:r>
              <a:rPr lang="sv-SE" baseline="-25000" dirty="0"/>
              <a:t>4</a:t>
            </a:r>
            <a:r>
              <a:rPr lang="sv-SE" baseline="30000" dirty="0"/>
              <a:t>2-</a:t>
            </a:r>
            <a:r>
              <a:rPr lang="sv-SE" baseline="0" dirty="0"/>
              <a:t> eller H</a:t>
            </a:r>
            <a:r>
              <a:rPr lang="sv-SE" baseline="-25000" dirty="0"/>
              <a:t>2</a:t>
            </a:r>
            <a:r>
              <a:rPr lang="sv-SE" baseline="0" dirty="0"/>
              <a:t>PO</a:t>
            </a:r>
            <a:r>
              <a:rPr lang="sv-SE" baseline="-25000" dirty="0"/>
              <a:t>4</a:t>
            </a:r>
            <a:r>
              <a:rPr lang="sv-SE" baseline="30000" dirty="0"/>
              <a:t>-</a:t>
            </a:r>
            <a:r>
              <a:rPr lang="sv-SE" baseline="0" dirty="0"/>
              <a:t> ) </a:t>
            </a:r>
          </a:p>
          <a:p>
            <a:r>
              <a:rPr lang="sv-SE" baseline="0" dirty="0"/>
              <a:t>∆H = -30,5kJ ATP + H</a:t>
            </a:r>
            <a:r>
              <a:rPr lang="sv-SE" baseline="-25000" dirty="0"/>
              <a:t>2</a:t>
            </a:r>
            <a:r>
              <a:rPr lang="sv-SE" baseline="0" dirty="0"/>
              <a:t>O till ADP + P</a:t>
            </a:r>
            <a:r>
              <a:rPr lang="sv-SE" baseline="-25000" dirty="0"/>
              <a:t>i</a:t>
            </a:r>
            <a:r>
              <a:rPr lang="sv-SE" baseline="0" dirty="0"/>
              <a:t> </a:t>
            </a:r>
          </a:p>
          <a:p>
            <a:r>
              <a:rPr lang="sv-SE" baseline="0" dirty="0"/>
              <a:t>Fosfat gruppen binds till ett ämne, som nu har aktiverats = </a:t>
            </a:r>
            <a:r>
              <a:rPr lang="sv-SE" i="1" baseline="0" dirty="0" err="1"/>
              <a:t>fosforylering</a:t>
            </a:r>
            <a:r>
              <a:rPr lang="sv-SE" i="1" baseline="0" dirty="0"/>
              <a:t> </a:t>
            </a:r>
            <a:r>
              <a:rPr lang="sv-SE" i="0" baseline="0" dirty="0"/>
              <a:t> (laddad med energi)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E115-BDBF-434F-9FCC-0E5CB171855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499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Skriv reaktions formeln som biokemist med pilen in till reaktionspilen och ut från reaktionspilen (med tanke på väte och syre) </a:t>
            </a:r>
          </a:p>
          <a:p>
            <a:r>
              <a:rPr lang="sv-SE" dirty="0"/>
              <a:t>Skriv också: CH</a:t>
            </a:r>
            <a:r>
              <a:rPr lang="sv-SE" baseline="-25000" dirty="0"/>
              <a:t>3</a:t>
            </a:r>
            <a:r>
              <a:rPr lang="sv-SE" baseline="0" dirty="0"/>
              <a:t>CH</a:t>
            </a:r>
            <a:r>
              <a:rPr lang="sv-SE" baseline="-25000" dirty="0"/>
              <a:t>2</a:t>
            </a:r>
            <a:r>
              <a:rPr lang="sv-SE" baseline="0" dirty="0"/>
              <a:t>OH + NAD</a:t>
            </a:r>
            <a:r>
              <a:rPr lang="sv-SE" baseline="30000" dirty="0"/>
              <a:t>+</a:t>
            </a:r>
            <a:r>
              <a:rPr lang="sv-SE" baseline="0" dirty="0"/>
              <a:t> </a:t>
            </a:r>
            <a:r>
              <a:rPr lang="sv-SE" baseline="0" dirty="0">
                <a:sym typeface="Wingdings" panose="05000000000000000000" pitchFamily="2" charset="2"/>
              </a:rPr>
              <a:t> CH</a:t>
            </a:r>
            <a:r>
              <a:rPr lang="sv-SE" baseline="-25000" dirty="0">
                <a:sym typeface="Wingdings" panose="05000000000000000000" pitchFamily="2" charset="2"/>
              </a:rPr>
              <a:t>3</a:t>
            </a:r>
            <a:r>
              <a:rPr lang="sv-SE" baseline="0" dirty="0">
                <a:sym typeface="Wingdings" panose="05000000000000000000" pitchFamily="2" charset="2"/>
              </a:rPr>
              <a:t>CHO + NADH + H</a:t>
            </a:r>
            <a:r>
              <a:rPr lang="sv-SE" baseline="30000" dirty="0">
                <a:sym typeface="Wingdings" panose="05000000000000000000" pitchFamily="2" charset="2"/>
              </a:rPr>
              <a:t>+</a:t>
            </a:r>
            <a:r>
              <a:rPr lang="sv-SE" baseline="0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E115-BDBF-434F-9FCC-0E5CB171855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593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E115-BDBF-434F-9FCC-0E5CB171855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1362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Fettsyror och proteiner bryts ner slutligt i de sista två stegen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E115-BDBF-434F-9FCC-0E5CB171855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743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Glukos (6C) </a:t>
            </a:r>
            <a:r>
              <a:rPr lang="sv-SE" dirty="0">
                <a:sym typeface="Wingdings" panose="05000000000000000000" pitchFamily="2" charset="2"/>
              </a:rPr>
              <a:t> 2 </a:t>
            </a:r>
            <a:r>
              <a:rPr lang="sv-SE" dirty="0" err="1">
                <a:sym typeface="Wingdings" panose="05000000000000000000" pitchFamily="2" charset="2"/>
              </a:rPr>
              <a:t>pyruvatjoner</a:t>
            </a:r>
            <a:r>
              <a:rPr lang="sv-SE" dirty="0">
                <a:sym typeface="Wingdings" panose="05000000000000000000" pitchFamily="2" charset="2"/>
              </a:rPr>
              <a:t> (CH</a:t>
            </a:r>
            <a:r>
              <a:rPr lang="sv-SE" baseline="-25000" dirty="0">
                <a:sym typeface="Wingdings" panose="05000000000000000000" pitchFamily="2" charset="2"/>
              </a:rPr>
              <a:t>3</a:t>
            </a:r>
            <a:r>
              <a:rPr lang="sv-SE" baseline="0" dirty="0">
                <a:sym typeface="Wingdings" panose="05000000000000000000" pitchFamily="2" charset="2"/>
              </a:rPr>
              <a:t>CO-COO</a:t>
            </a:r>
            <a:r>
              <a:rPr lang="sv-SE" baseline="30000" dirty="0">
                <a:sym typeface="Wingdings" panose="05000000000000000000" pitchFamily="2" charset="2"/>
              </a:rPr>
              <a:t>-</a:t>
            </a:r>
            <a:r>
              <a:rPr lang="sv-SE" baseline="0" dirty="0">
                <a:sym typeface="Wingdings" panose="05000000000000000000" pitchFamily="2" charset="2"/>
              </a:rPr>
              <a:t> )</a:t>
            </a:r>
          </a:p>
          <a:p>
            <a:r>
              <a:rPr lang="sv-SE" baseline="0" dirty="0" err="1">
                <a:sym typeface="Wingdings" panose="05000000000000000000" pitchFamily="2" charset="2"/>
              </a:rPr>
              <a:t>Pyruvat</a:t>
            </a:r>
            <a:r>
              <a:rPr lang="sv-SE" baseline="0" dirty="0">
                <a:sym typeface="Wingdings" panose="05000000000000000000" pitchFamily="2" charset="2"/>
              </a:rPr>
              <a:t> är namnet på </a:t>
            </a:r>
            <a:r>
              <a:rPr lang="sv-SE" baseline="0" dirty="0" err="1">
                <a:sym typeface="Wingdings" panose="05000000000000000000" pitchFamily="2" charset="2"/>
              </a:rPr>
              <a:t>pyrodruvsyrans</a:t>
            </a:r>
            <a:r>
              <a:rPr lang="sv-SE" baseline="0" dirty="0">
                <a:sym typeface="Wingdings" panose="05000000000000000000" pitchFamily="2" charset="2"/>
              </a:rPr>
              <a:t> negativa jon </a:t>
            </a:r>
          </a:p>
          <a:p>
            <a:r>
              <a:rPr lang="sv-SE" baseline="0" dirty="0">
                <a:sym typeface="Wingdings" panose="05000000000000000000" pitchFamily="2" charset="2"/>
              </a:rPr>
              <a:t>Glykolysen sker i 10 steg </a:t>
            </a:r>
          </a:p>
          <a:p>
            <a:r>
              <a:rPr lang="sv-SE" baseline="0" dirty="0">
                <a:sym typeface="Wingdings" panose="05000000000000000000" pitchFamily="2" charset="2"/>
              </a:rPr>
              <a:t>Kräver energi i form av 2 ATP för att börja, men sedan utnyttjas 4 ATP = 2ATP vinst </a:t>
            </a:r>
          </a:p>
          <a:p>
            <a:r>
              <a:rPr lang="sv-SE" baseline="0" dirty="0">
                <a:sym typeface="Wingdings" panose="05000000000000000000" pitchFamily="2" charset="2"/>
              </a:rPr>
              <a:t>Har också fått 2 reducerade NAD</a:t>
            </a:r>
            <a:r>
              <a:rPr lang="sv-SE" baseline="30000" dirty="0">
                <a:sym typeface="Wingdings" panose="05000000000000000000" pitchFamily="2" charset="2"/>
              </a:rPr>
              <a:t>+ </a:t>
            </a:r>
            <a:r>
              <a:rPr lang="sv-SE" baseline="0" dirty="0">
                <a:sym typeface="Wingdings" panose="05000000000000000000" pitchFamily="2" charset="2"/>
              </a:rPr>
              <a:t>bärarmolekyler (NADH + H</a:t>
            </a:r>
            <a:r>
              <a:rPr lang="sv-SE" baseline="30000" dirty="0">
                <a:sym typeface="Wingdings" panose="05000000000000000000" pitchFamily="2" charset="2"/>
              </a:rPr>
              <a:t>+</a:t>
            </a:r>
            <a:r>
              <a:rPr lang="sv-SE" baseline="0" dirty="0">
                <a:sym typeface="Wingdings" panose="05000000000000000000" pitchFamily="2" charset="2"/>
              </a:rPr>
              <a:t>)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E115-BDBF-434F-9FCC-0E5CB171855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492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Nu har vi omvandlat alla kolatomer till CO</a:t>
            </a:r>
            <a:r>
              <a:rPr lang="sv-SE" baseline="-25000" dirty="0"/>
              <a:t>2</a:t>
            </a:r>
            <a:r>
              <a:rPr lang="sv-SE" baseline="0" dirty="0"/>
              <a:t> </a:t>
            </a:r>
          </a:p>
          <a:p>
            <a:r>
              <a:rPr lang="sv-SE" baseline="0" dirty="0"/>
              <a:t>Vi har fått 2ATP från glykolysen och ytterligare 2ATP från citronsyracykeln </a:t>
            </a:r>
          </a:p>
          <a:p>
            <a:r>
              <a:rPr lang="sv-SE" baseline="0" dirty="0"/>
              <a:t>Massor med hög energi (reducerade) bärarmolekyler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E115-BDBF-434F-9FCC-0E5CB171855F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9271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Nedbrytning av fettsyror. Acetylkoenzym A leder till citronsyracykeln </a:t>
            </a:r>
          </a:p>
          <a:p>
            <a:r>
              <a:rPr lang="sv-SE" dirty="0"/>
              <a:t>Fettsyran blir 2 kolatomer mindre för varje varv </a:t>
            </a:r>
          </a:p>
          <a:p>
            <a:r>
              <a:rPr lang="sv-SE" dirty="0"/>
              <a:t>NADH och FADH</a:t>
            </a:r>
            <a:r>
              <a:rPr lang="sv-SE" baseline="-25000" dirty="0"/>
              <a:t>2</a:t>
            </a:r>
            <a:r>
              <a:rPr lang="sv-SE" baseline="0" dirty="0"/>
              <a:t> reagerar vidare i elektrontransportkedja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E115-BDBF-434F-9FCC-0E5CB171855F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818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Enzymkomplex </a:t>
            </a:r>
            <a:r>
              <a:rPr lang="sv-SE" dirty="0" err="1"/>
              <a:t>rubisco</a:t>
            </a:r>
            <a:r>
              <a:rPr lang="sv-SE" dirty="0"/>
              <a:t> som binder koldioxid och kopplar den ihop med ribulos-1,5-bifosfat </a:t>
            </a:r>
          </a:p>
          <a:p>
            <a:r>
              <a:rPr lang="sv-SE" dirty="0"/>
              <a:t>Ljusreaktioner bildas ATP, NADPH, och syrgas </a:t>
            </a:r>
          </a:p>
          <a:p>
            <a:r>
              <a:rPr lang="sv-SE" dirty="0"/>
              <a:t>Mörkreaktioner bygger upp kolhydrater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E115-BDBF-434F-9FCC-0E5CB171855F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2924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6E115-BDBF-434F-9FCC-0E5CB171855F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561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48B95C-07DA-96B6-B25B-13059AA6F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58BC586-258B-1990-61AA-ACF600FBF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BF6F74-568D-E28C-46BC-F282ADE5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C169-D3B6-440A-937D-215175787435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9AB60B-9F64-1E0F-5878-D36328CC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ECCA97-2D3E-8DDA-43F9-5B4BDA09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72CB-2069-451B-A8A4-15BC0115B6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40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2D86A9-F927-C923-62BD-793722C7D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E7781A2-F39F-B182-E1EE-A1A315451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F47C19-8DCE-55C5-908F-3652A43E7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C169-D3B6-440A-937D-215175787435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B6DD86-9CAD-5E93-CB4E-DB51F35A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90E3B6-1AF5-189B-81CA-C0257F7E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72CB-2069-451B-A8A4-15BC0115B6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82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697B608-7208-8CD8-E3DD-7407ED96A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8288362-EE96-886C-715A-A7C60FEEA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EAA1ED-0E52-5F14-E904-54D51486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C169-D3B6-440A-937D-215175787435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E5A6E1-59CF-C284-C109-63CA8088B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542263-5B18-DF77-D8C1-1C9B57DD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72CB-2069-451B-A8A4-15BC0115B6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44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F600AC-D799-F954-77E5-A289D12C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6C6EA8-2ABE-3238-E1DA-FA879C1A9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C6CB79-822E-D709-4147-5A5C582B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C169-D3B6-440A-937D-215175787435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7868B6-0092-E679-4519-8705315C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802427-28CE-370A-E878-2074FFD9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72CB-2069-451B-A8A4-15BC0115B6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464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43988D-8A79-5899-31FA-3F44A630B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D00440-A285-FEB8-23D7-222CF90F5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5C7D46-B32E-1258-B322-DB982CB2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C169-D3B6-440A-937D-215175787435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96A048C-EF89-98BA-D131-C16453CA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C24784-ABCF-8A1D-186B-C600AB658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72CB-2069-451B-A8A4-15BC0115B6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86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EA9A2E-B4BF-8C88-F117-B2D5CDCE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3C0E9-D7D8-66C6-F0C1-BC1AE5FBD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C7DC1CE-1B7F-5F80-3A8D-0CE749967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A5457D-6536-A15E-F796-40DA9805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C169-D3B6-440A-937D-215175787435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1F3532F-86D0-184B-DF01-4B8C51A7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C6DD0B7-65E8-0DD3-CF49-F56AFBBE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72CB-2069-451B-A8A4-15BC0115B6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49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066B91-26E9-BCBC-6FF4-933A61B11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FBEDBA-155E-561F-34A9-08933A1C9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BC83FA0-2D4B-4C95-83D6-2870519D5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B4E32AF-85FF-41D8-C3B5-2AF5B4F01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F1E3034-AFC9-72EA-EB3E-2451EF16E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80655EB-1B36-0E2A-EF53-A8141880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C169-D3B6-440A-937D-215175787435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A42EB19-EDFF-59A6-C9E1-512867CDE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1EBF3AC-018C-0F1A-124C-E569943C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72CB-2069-451B-A8A4-15BC0115B6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885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338C7C-8878-5B1D-C792-2550580D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2A36F-2DCC-0B7F-D985-44C63E4BE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C169-D3B6-440A-937D-215175787435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4A97B55-F447-78A2-CDCB-58AF969A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59235A1-ACB3-9C18-E665-FA3B20298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72CB-2069-451B-A8A4-15BC0115B6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46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670286-9DE1-6F04-A6B1-5EA18BA54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C169-D3B6-440A-937D-215175787435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A313EEC-1B8F-EB34-A695-5956BC03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07ADF43-226B-5EF7-FD4C-270C8FFA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72CB-2069-451B-A8A4-15BC0115B6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95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2FFF7-F3F3-82DD-7F32-81C16B3A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FE4F77-0033-AB65-093F-395CB4CFD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405AE9-40DD-DF43-8EDA-4E5BBCAEF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823978D-998B-8FA8-914C-E28D7C51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C169-D3B6-440A-937D-215175787435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DCE9258-3E88-1F4F-7FDD-6D4BFB14C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A3063CD-63F1-5F56-353F-9DB1F649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72CB-2069-451B-A8A4-15BC0115B6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35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C2AE44-BCDC-2863-E186-2F257BA6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7B56B18-2DA9-00C0-FE32-51372D2FCD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9657ED-81D7-6F0D-6746-036409255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36C58BD-A1B5-296D-BE20-FBA9294E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C169-D3B6-440A-937D-215175787435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86E471B-40EC-F2A7-9AEF-5AA9DB345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55C2E6C-B8B5-961B-DE88-B3A7AADC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72CB-2069-451B-A8A4-15BC0115B6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62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3A3ABD6-14DC-DD25-E901-E3EEA547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95B529-44CF-FD2A-29DA-C54DFB0CC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4289E6-7192-4FF1-F2DC-DB18C4501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E9C169-D3B6-440A-937D-215175787435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59F8D2-D619-29D2-0731-B85A902F8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5E6E60F-D370-5AD8-83B3-1E388352F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3B72CB-2069-451B-A8A4-15BC0115B6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0222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K4z_YhtTBM?start=92&amp;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871784-6D62-5DF8-FB5D-D5A1A5DBE6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Kemi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A021AB2-CE8A-375F-9145-E4D3CE81D7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Energiomvandlingar</a:t>
            </a:r>
          </a:p>
        </p:txBody>
      </p:sp>
    </p:spTree>
    <p:extLst>
      <p:ext uri="{BB962C8B-B14F-4D97-AF65-F5344CB8AC3E}">
        <p14:creationId xmlns:p14="http://schemas.microsoft.com/office/powerpoint/2010/main" val="235847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5FB5BB8-BDE0-3734-519A-321D692F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Glukosmetabolismen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1C68B2B-4D71-B108-2548-BACCF8D91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7639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566C4D-159A-9EDF-C6F2-40CF1A552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Glukosmetabolism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0BD81F-A595-2CDE-6FC3-20F5E2CEF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Nedbrytning av glukos sker i tre reaktionskedjor: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sz="2800" dirty="0"/>
              <a:t>Glykolysen </a:t>
            </a:r>
          </a:p>
          <a:p>
            <a:pPr lvl="2"/>
            <a:r>
              <a:rPr lang="sv-SE" sz="2400" dirty="0"/>
              <a:t>Sker i cellernas cytoplasma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sz="2800" dirty="0"/>
              <a:t>Citronsyracykeln</a:t>
            </a:r>
          </a:p>
          <a:p>
            <a:pPr lvl="2"/>
            <a:r>
              <a:rPr lang="sv-SE" sz="2400" dirty="0"/>
              <a:t>Sker i cellernas mitokondrie </a:t>
            </a:r>
          </a:p>
          <a:p>
            <a:pPr lvl="2"/>
            <a:r>
              <a:rPr lang="sv-SE" sz="2400" dirty="0"/>
              <a:t>Kräver syre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sz="2800" dirty="0"/>
              <a:t>Andningskedjan </a:t>
            </a:r>
          </a:p>
          <a:p>
            <a:pPr lvl="2"/>
            <a:r>
              <a:rPr lang="sv-SE" sz="2400" dirty="0"/>
              <a:t>Sker i cellernas mitokondrie </a:t>
            </a:r>
          </a:p>
          <a:p>
            <a:pPr lvl="2"/>
            <a:r>
              <a:rPr lang="sv-SE" sz="2400" dirty="0"/>
              <a:t>Kräver syre </a:t>
            </a:r>
          </a:p>
          <a:p>
            <a:pPr lvl="2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8871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9B5018D-2E12-2628-9DCB-19903E67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1" name="Platshållare för innehåll 10" descr="En bild som visar text, brev, Tryck, papper&#10;&#10;Automatiskt genererad beskrivning">
            <a:extLst>
              <a:ext uri="{FF2B5EF4-FFF2-40B4-BE49-F238E27FC236}">
                <a16:creationId xmlns:a16="http://schemas.microsoft.com/office/drawing/2014/main" id="{60451DFC-1376-0203-85DA-2272825FD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2" t="26182" r="7264" b="13747"/>
          <a:stretch/>
        </p:blipFill>
        <p:spPr>
          <a:xfrm>
            <a:off x="3272830" y="0"/>
            <a:ext cx="5646340" cy="6858000"/>
          </a:xfrm>
        </p:spPr>
      </p:pic>
    </p:spTree>
    <p:extLst>
      <p:ext uri="{BB962C8B-B14F-4D97-AF65-F5344CB8AC3E}">
        <p14:creationId xmlns:p14="http://schemas.microsoft.com/office/powerpoint/2010/main" val="324957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flaska&#10;&#10;Automatiskt genererad beskrivning">
            <a:extLst>
              <a:ext uri="{FF2B5EF4-FFF2-40B4-BE49-F238E27FC236}">
                <a16:creationId xmlns:a16="http://schemas.microsoft.com/office/drawing/2014/main" id="{6848B462-957D-2317-193D-041B67709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15345" r="8686" b="19120"/>
          <a:stretch/>
        </p:blipFill>
        <p:spPr>
          <a:xfrm>
            <a:off x="2852467" y="-1545"/>
            <a:ext cx="6487065" cy="6855496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F9B5018D-2E12-2628-9DCB-19903E67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1" name="Platshållare för innehåll 10" descr="En bild som visar text, brev, Tryck, papper&#10;&#10;Automatiskt genererad beskrivning">
            <a:extLst>
              <a:ext uri="{FF2B5EF4-FFF2-40B4-BE49-F238E27FC236}">
                <a16:creationId xmlns:a16="http://schemas.microsoft.com/office/drawing/2014/main" id="{60451DFC-1376-0203-85DA-2272825FD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4" t="35249" r="40237" b="43140"/>
          <a:stretch/>
        </p:blipFill>
        <p:spPr>
          <a:xfrm>
            <a:off x="4288766" y="-1545"/>
            <a:ext cx="3614468" cy="6861089"/>
          </a:xfrm>
        </p:spPr>
      </p:pic>
    </p:spTree>
    <p:extLst>
      <p:ext uri="{BB962C8B-B14F-4D97-AF65-F5344CB8AC3E}">
        <p14:creationId xmlns:p14="http://schemas.microsoft.com/office/powerpoint/2010/main" val="539257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F6CC77-E4BA-5BB8-61C8-C8CC012C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Glykolysen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00562D-8C37-3402-A4A6-E472D005B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Några viktiga steg: </a:t>
            </a:r>
          </a:p>
          <a:p>
            <a:r>
              <a:rPr lang="sv-SE" dirty="0"/>
              <a:t>Glukos fosforyleras till glukos-6-fosfat </a:t>
            </a:r>
          </a:p>
          <a:p>
            <a:r>
              <a:rPr lang="sv-SE" dirty="0"/>
              <a:t>Glukos-6-fosfat omvandlas till fruktos-6-fosfat </a:t>
            </a:r>
          </a:p>
          <a:p>
            <a:r>
              <a:rPr lang="sv-SE" dirty="0"/>
              <a:t>Fruktos-6-fosfat fosforyleras till fruktos-1,6-difosfat </a:t>
            </a:r>
          </a:p>
          <a:p>
            <a:r>
              <a:rPr lang="sv-SE" dirty="0"/>
              <a:t>Fruktos-1,6-difosfat klyvs i två olika delar, men efter omlagring bildas två glyceraldehyd-3-fosfat </a:t>
            </a:r>
          </a:p>
          <a:p>
            <a:r>
              <a:rPr lang="sv-SE" dirty="0"/>
              <a:t>Glyceraldehyd-3-fosfat oxideras av NAD</a:t>
            </a:r>
            <a:r>
              <a:rPr lang="sv-SE" baseline="30000" dirty="0"/>
              <a:t>+</a:t>
            </a:r>
            <a:r>
              <a:rPr lang="sv-SE" dirty="0"/>
              <a:t> och en oorganisk fosfat binds till </a:t>
            </a:r>
          </a:p>
          <a:p>
            <a:r>
              <a:rPr lang="sv-SE" dirty="0"/>
              <a:t>Fosfatgruppen avspjälkas (ADP </a:t>
            </a:r>
            <a:r>
              <a:rPr lang="sv-SE" dirty="0">
                <a:sym typeface="Wingdings" panose="05000000000000000000" pitchFamily="2" charset="2"/>
              </a:rPr>
              <a:t> ATP) </a:t>
            </a:r>
          </a:p>
          <a:p>
            <a:r>
              <a:rPr lang="sv-SE" dirty="0">
                <a:sym typeface="Wingdings" panose="05000000000000000000" pitchFamily="2" charset="2"/>
              </a:rPr>
              <a:t>Flera omlagringssteg tills sist spjälkas av den sista fosfat (ADP  ATP) 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359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E7395F-4EFA-A903-F797-DD29C2925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Pyruvatjonens nedbrytning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7841D5-D8F9-8109-ED4B-F413911CF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576611"/>
            <a:ext cx="2964116" cy="823912"/>
          </a:xfrm>
        </p:spPr>
        <p:txBody>
          <a:bodyPr>
            <a:noAutofit/>
          </a:bodyPr>
          <a:lstStyle/>
          <a:p>
            <a:r>
              <a:rPr lang="sv-SE" sz="1800" dirty="0"/>
              <a:t>Aeroba reaktioner </a:t>
            </a:r>
          </a:p>
          <a:p>
            <a:r>
              <a:rPr lang="sv-SE" sz="1800" dirty="0"/>
              <a:t>(tillgång till syre)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CA2E648-0D9D-E59F-A5DC-2EBA0C7D2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08287"/>
            <a:ext cx="2697480" cy="3684588"/>
          </a:xfrm>
        </p:spPr>
        <p:txBody>
          <a:bodyPr/>
          <a:lstStyle/>
          <a:p>
            <a:r>
              <a:rPr lang="sv-SE" sz="1800" dirty="0"/>
              <a:t>Pyruvatjonen fortsätter att brytas ner i citronsyracykelns reaktioner i mitokondrierna </a:t>
            </a:r>
          </a:p>
          <a:p>
            <a:r>
              <a:rPr lang="sv-SE" sz="1800" dirty="0"/>
              <a:t>NADH oxideras av olika ämnen som ingår i andningskedjan </a:t>
            </a:r>
          </a:p>
          <a:p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6E5DAE7-24F5-C5AE-A0BC-FEBFE45B3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27881" y="1572768"/>
            <a:ext cx="2964116" cy="823912"/>
          </a:xfrm>
        </p:spPr>
        <p:txBody>
          <a:bodyPr>
            <a:normAutofit/>
          </a:bodyPr>
          <a:lstStyle/>
          <a:p>
            <a:r>
              <a:rPr lang="sv-SE" sz="1800" dirty="0"/>
              <a:t>Anaeroba reaktioner </a:t>
            </a:r>
          </a:p>
          <a:p>
            <a:r>
              <a:rPr lang="sv-SE" sz="1800" dirty="0"/>
              <a:t>(brist på syre) – muskelcell 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22B61F1-FA08-A549-E924-05EE704A3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7881" y="2807906"/>
            <a:ext cx="2697480" cy="3684588"/>
          </a:xfrm>
        </p:spPr>
        <p:txBody>
          <a:bodyPr>
            <a:normAutofit/>
          </a:bodyPr>
          <a:lstStyle/>
          <a:p>
            <a:r>
              <a:rPr lang="sv-SE" sz="1800" dirty="0" err="1"/>
              <a:t>Laktatjoner</a:t>
            </a:r>
            <a:r>
              <a:rPr lang="sv-SE" sz="1800" dirty="0"/>
              <a:t> bildas (CH</a:t>
            </a:r>
            <a:r>
              <a:rPr lang="sv-SE" sz="1800" baseline="-25000" dirty="0"/>
              <a:t>3</a:t>
            </a:r>
            <a:r>
              <a:rPr lang="sv-SE" sz="1800" dirty="0"/>
              <a:t>CH(OH)COO</a:t>
            </a:r>
            <a:r>
              <a:rPr lang="sv-SE" sz="1800" baseline="30000" dirty="0"/>
              <a:t>-</a:t>
            </a:r>
            <a:r>
              <a:rPr lang="sv-SE" sz="1800" dirty="0"/>
              <a:t>) </a:t>
            </a:r>
          </a:p>
          <a:p>
            <a:r>
              <a:rPr lang="sv-SE" sz="1800" dirty="0"/>
              <a:t>Kallas mjölksyra i vardagligt språk </a:t>
            </a:r>
          </a:p>
          <a:p>
            <a:r>
              <a:rPr lang="sv-SE" sz="1800" dirty="0"/>
              <a:t>Processen kallas </a:t>
            </a:r>
            <a:r>
              <a:rPr lang="sv-SE" sz="1800" b="1" dirty="0"/>
              <a:t>fermentation</a:t>
            </a:r>
            <a:r>
              <a:rPr lang="sv-SE" sz="1800" dirty="0"/>
              <a:t>  </a:t>
            </a:r>
          </a:p>
          <a:p>
            <a:r>
              <a:rPr lang="sv-SE" sz="1800" dirty="0"/>
              <a:t>Frigörs ingen energi, men NAD</a:t>
            </a:r>
            <a:r>
              <a:rPr lang="sv-SE" sz="1800" baseline="30000" dirty="0"/>
              <a:t>+</a:t>
            </a:r>
            <a:r>
              <a:rPr lang="sv-SE" sz="1800" dirty="0"/>
              <a:t> återbildas </a:t>
            </a:r>
          </a:p>
          <a:p>
            <a:pPr lvl="1"/>
            <a:r>
              <a:rPr lang="sv-SE" sz="1600" dirty="0"/>
              <a:t>Tillåter glykolysen att fortsätta </a:t>
            </a:r>
          </a:p>
          <a:p>
            <a:endParaRPr lang="sv-SE" sz="1800" dirty="0"/>
          </a:p>
          <a:p>
            <a:endParaRPr lang="sv-SE" sz="1800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203A289E-F24B-9EDF-5A4A-0D90F1678AB6}"/>
              </a:ext>
            </a:extLst>
          </p:cNvPr>
          <p:cNvSpPr txBox="1">
            <a:spLocks/>
          </p:cNvSpPr>
          <p:nvPr/>
        </p:nvSpPr>
        <p:spPr>
          <a:xfrm>
            <a:off x="7415975" y="1572768"/>
            <a:ext cx="3328225" cy="9418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/>
              <a:t>Anaeroba reaktioner </a:t>
            </a:r>
          </a:p>
          <a:p>
            <a:r>
              <a:rPr lang="sv-SE" sz="1800" dirty="0"/>
              <a:t>(brist på syre) – svamp och bakterier </a:t>
            </a:r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C1C3120B-E423-4998-44A0-5B32B7660C83}"/>
              </a:ext>
            </a:extLst>
          </p:cNvPr>
          <p:cNvSpPr txBox="1">
            <a:spLocks/>
          </p:cNvSpPr>
          <p:nvPr/>
        </p:nvSpPr>
        <p:spPr>
          <a:xfrm>
            <a:off x="7415974" y="2807906"/>
            <a:ext cx="2697480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/>
              <a:t>Etanol bildas (CH</a:t>
            </a:r>
            <a:r>
              <a:rPr lang="sv-SE" sz="1800" baseline="-25000" dirty="0"/>
              <a:t>3</a:t>
            </a:r>
            <a:r>
              <a:rPr lang="sv-SE" sz="1800" dirty="0"/>
              <a:t>CH</a:t>
            </a:r>
            <a:r>
              <a:rPr lang="sv-SE" sz="1800" baseline="-25000" dirty="0"/>
              <a:t>2</a:t>
            </a:r>
            <a:r>
              <a:rPr lang="sv-SE" sz="1800" dirty="0"/>
              <a:t>OH) </a:t>
            </a:r>
          </a:p>
          <a:p>
            <a:r>
              <a:rPr lang="sv-SE" sz="1800" dirty="0"/>
              <a:t>Processen kallas </a:t>
            </a:r>
            <a:r>
              <a:rPr lang="sv-SE" sz="1800" b="1" dirty="0"/>
              <a:t>fermentation</a:t>
            </a:r>
            <a:r>
              <a:rPr lang="sv-SE" sz="1800" dirty="0"/>
              <a:t>  </a:t>
            </a:r>
          </a:p>
          <a:p>
            <a:r>
              <a:rPr lang="sv-SE" sz="1800" dirty="0"/>
              <a:t>Frigörs ingen energi, men NAD</a:t>
            </a:r>
            <a:r>
              <a:rPr lang="sv-SE" sz="1800" baseline="30000" dirty="0"/>
              <a:t>+</a:t>
            </a:r>
            <a:r>
              <a:rPr lang="sv-SE" sz="1800" dirty="0"/>
              <a:t> återbildas </a:t>
            </a:r>
          </a:p>
          <a:p>
            <a:pPr lvl="1"/>
            <a:r>
              <a:rPr lang="sv-SE" sz="1600" dirty="0"/>
              <a:t>Tillåter glykolysen att fortsätta 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24534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AE474AF-7243-6BF6-96D8-30D91BC0E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D0FB2537-2815-B440-22A9-257437F56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 descr="Hvordan danner din krop energi? - Ernæringslinjen">
            <a:extLst>
              <a:ext uri="{FF2B5EF4-FFF2-40B4-BE49-F238E27FC236}">
                <a16:creationId xmlns:a16="http://schemas.microsoft.com/office/drawing/2014/main" id="{04A3972E-2E7B-26F1-FD51-623F96758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64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AE474AF-7243-6BF6-96D8-30D91BC0E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1162843"/>
            <a:ext cx="3138577" cy="1325563"/>
          </a:xfrm>
        </p:spPr>
        <p:txBody>
          <a:bodyPr/>
          <a:lstStyle/>
          <a:p>
            <a:r>
              <a:rPr lang="sv-SE" dirty="0"/>
              <a:t>Aeroba reaktioner 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D0FB2537-2815-B440-22A9-257437F56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256" y="1825625"/>
            <a:ext cx="7900359" cy="4351338"/>
          </a:xfrm>
        </p:spPr>
        <p:txBody>
          <a:bodyPr/>
          <a:lstStyle/>
          <a:p>
            <a:r>
              <a:rPr lang="sv-SE" dirty="0"/>
              <a:t>Pyruvatjonen flyttas från cytoplasma genom mitokondries yttre och inre membraner, till den inre delen av mitokondrie – matrix </a:t>
            </a:r>
          </a:p>
          <a:p>
            <a:r>
              <a:rPr lang="sv-SE" dirty="0"/>
              <a:t>Karboxylgruppen avspjälkas</a:t>
            </a:r>
          </a:p>
          <a:p>
            <a:pPr lvl="1"/>
            <a:r>
              <a:rPr lang="sv-SE" dirty="0"/>
              <a:t>Koldioxid och acetylgrupp (CH</a:t>
            </a:r>
            <a:r>
              <a:rPr lang="sv-SE" baseline="-25000" dirty="0"/>
              <a:t>3</a:t>
            </a:r>
            <a:r>
              <a:rPr lang="sv-SE" dirty="0"/>
              <a:t>CO-) bildas </a:t>
            </a:r>
          </a:p>
          <a:p>
            <a:r>
              <a:rPr lang="sv-SE" dirty="0"/>
              <a:t>Acetylgrupp kopplas med koenzym A (</a:t>
            </a:r>
            <a:r>
              <a:rPr lang="sv-SE" dirty="0" err="1"/>
              <a:t>CoA</a:t>
            </a:r>
            <a:r>
              <a:rPr lang="sv-SE" dirty="0"/>
              <a:t>-SH)</a:t>
            </a:r>
          </a:p>
          <a:p>
            <a:pPr lvl="1"/>
            <a:r>
              <a:rPr lang="sv-SE" dirty="0"/>
              <a:t>Acetylkoenzym A bildas (CH</a:t>
            </a:r>
            <a:r>
              <a:rPr lang="sv-SE" baseline="-25000" dirty="0"/>
              <a:t>3</a:t>
            </a:r>
            <a:r>
              <a:rPr lang="sv-SE" dirty="0"/>
              <a:t>CO-S-CoA)</a:t>
            </a:r>
          </a:p>
          <a:p>
            <a:r>
              <a:rPr lang="sv-SE" dirty="0"/>
              <a:t>Samtidigt avges elektroner till NAD</a:t>
            </a:r>
            <a:r>
              <a:rPr lang="sv-SE" baseline="30000" dirty="0"/>
              <a:t>+</a:t>
            </a:r>
            <a:r>
              <a:rPr lang="sv-SE" dirty="0"/>
              <a:t> </a:t>
            </a:r>
          </a:p>
          <a:p>
            <a:r>
              <a:rPr lang="sv-SE" dirty="0"/>
              <a:t>Acetylkoenzym A är en byggsten till fettsyror </a:t>
            </a:r>
          </a:p>
        </p:txBody>
      </p:sp>
      <p:pic>
        <p:nvPicPr>
          <p:cNvPr id="1026" name="Picture 2" descr="Hvordan danner din krop energi? - Ernæringslinjen">
            <a:extLst>
              <a:ext uri="{FF2B5EF4-FFF2-40B4-BE49-F238E27FC236}">
                <a16:creationId xmlns:a16="http://schemas.microsoft.com/office/drawing/2014/main" id="{04A3972E-2E7B-26F1-FD51-623F96758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72" r="57893" b="14681"/>
          <a:stretch/>
        </p:blipFill>
        <p:spPr bwMode="auto">
          <a:xfrm>
            <a:off x="0" y="4572000"/>
            <a:ext cx="385025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610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9B5018D-2E12-2628-9DCB-19903E67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1" name="Platshållare för innehåll 10" descr="En bild som visar text, brev, Tryck, papper&#10;&#10;Automatiskt genererad beskrivning">
            <a:extLst>
              <a:ext uri="{FF2B5EF4-FFF2-40B4-BE49-F238E27FC236}">
                <a16:creationId xmlns:a16="http://schemas.microsoft.com/office/drawing/2014/main" id="{60451DFC-1376-0203-85DA-2272825FD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2" t="26182" r="7264" b="13747"/>
          <a:stretch/>
        </p:blipFill>
        <p:spPr>
          <a:xfrm>
            <a:off x="3272830" y="0"/>
            <a:ext cx="5646340" cy="6858000"/>
          </a:xfrm>
        </p:spPr>
      </p:pic>
    </p:spTree>
    <p:extLst>
      <p:ext uri="{BB962C8B-B14F-4D97-AF65-F5344CB8AC3E}">
        <p14:creationId xmlns:p14="http://schemas.microsoft.com/office/powerpoint/2010/main" val="3144879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brev, handskrift, papper&#10;&#10;Automatiskt genererad beskrivning">
            <a:extLst>
              <a:ext uri="{FF2B5EF4-FFF2-40B4-BE49-F238E27FC236}">
                <a16:creationId xmlns:a16="http://schemas.microsoft.com/office/drawing/2014/main" id="{9D527A51-9F1C-EE7C-0D4E-0E7886DAD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1" t="29977" r="17240" b="21384"/>
          <a:stretch/>
        </p:blipFill>
        <p:spPr>
          <a:xfrm>
            <a:off x="2637594" y="-5479"/>
            <a:ext cx="6916811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F9B5018D-2E12-2628-9DCB-19903E67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1" name="Platshållare för innehåll 10" descr="En bild som visar text, brev, Tryck, papper&#10;&#10;Automatiskt genererad beskrivning">
            <a:extLst>
              <a:ext uri="{FF2B5EF4-FFF2-40B4-BE49-F238E27FC236}">
                <a16:creationId xmlns:a16="http://schemas.microsoft.com/office/drawing/2014/main" id="{60451DFC-1376-0203-85DA-2272825FD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0" t="60335" r="30934" b="18658"/>
          <a:stretch/>
        </p:blipFill>
        <p:spPr>
          <a:xfrm>
            <a:off x="1877586" y="0"/>
            <a:ext cx="8436825" cy="6858000"/>
          </a:xfrm>
        </p:spPr>
      </p:pic>
    </p:spTree>
    <p:extLst>
      <p:ext uri="{BB962C8B-B14F-4D97-AF65-F5344CB8AC3E}">
        <p14:creationId xmlns:p14="http://schemas.microsoft.com/office/powerpoint/2010/main" val="1776566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6A2B59-2B57-E3E3-0F65-749526C8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ATP – adenosintrifosfat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17E524-934B-FBB1-13E4-0266E1A2E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sv-SE" dirty="0"/>
              <a:t>En energi bärarmolekyl </a:t>
            </a:r>
          </a:p>
          <a:p>
            <a:r>
              <a:rPr lang="sv-SE" dirty="0"/>
              <a:t>En ribosenhet, tre fosfatgrupper, och adenosin kvävebas </a:t>
            </a:r>
          </a:p>
          <a:p>
            <a:r>
              <a:rPr lang="sv-SE" dirty="0"/>
              <a:t>I cellen är pH-värde nära 7 och då är fosfat grupperna protolyserade = - 4 laddning </a:t>
            </a:r>
          </a:p>
        </p:txBody>
      </p:sp>
      <p:pic>
        <p:nvPicPr>
          <p:cNvPr id="5" name="Bildobjekt 4" descr="En bild som visar text, brev, papper, Pappersprodukt&#10;&#10;Automatiskt genererad beskrivning">
            <a:extLst>
              <a:ext uri="{FF2B5EF4-FFF2-40B4-BE49-F238E27FC236}">
                <a16:creationId xmlns:a16="http://schemas.microsoft.com/office/drawing/2014/main" id="{C4C98780-99FE-BF22-64AF-9D4A6BFDE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7600" r="9052" b="28533"/>
          <a:stretch/>
        </p:blipFill>
        <p:spPr>
          <a:xfrm>
            <a:off x="6455664" y="1825625"/>
            <a:ext cx="5663184" cy="413123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42940FC0-F13D-54F1-AC92-A14FE2B3C876}"/>
              </a:ext>
            </a:extLst>
          </p:cNvPr>
          <p:cNvSpPr/>
          <p:nvPr/>
        </p:nvSpPr>
        <p:spPr>
          <a:xfrm>
            <a:off x="6455664" y="5129784"/>
            <a:ext cx="2633472" cy="82707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0E78362-E7F6-4991-87B2-A87B1C7C276F}"/>
              </a:ext>
            </a:extLst>
          </p:cNvPr>
          <p:cNvSpPr/>
          <p:nvPr/>
        </p:nvSpPr>
        <p:spPr>
          <a:xfrm>
            <a:off x="6455664" y="1825625"/>
            <a:ext cx="2633472" cy="82707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4553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3971EF-3EDC-0291-FE8F-168847E5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Citronsyracykeln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24A5AE-C41A-3971-2EF5-B3E4C601C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Några viktiga steg: </a:t>
            </a:r>
          </a:p>
          <a:p>
            <a:r>
              <a:rPr lang="sv-SE" dirty="0"/>
              <a:t>Acetylgrupp från acetylkoenzym A reagerar med oxalacetatjon och citratjon bildas (6C)</a:t>
            </a:r>
          </a:p>
          <a:p>
            <a:r>
              <a:rPr lang="sv-SE" dirty="0"/>
              <a:t>Citratjon omlagras och en koldioxidmolekyl avspjälkas medans NAD</a:t>
            </a:r>
            <a:r>
              <a:rPr lang="sv-SE" baseline="30000" dirty="0"/>
              <a:t>+</a:t>
            </a:r>
            <a:r>
              <a:rPr lang="sv-SE" dirty="0"/>
              <a:t> reduceras till NADH + H</a:t>
            </a:r>
            <a:r>
              <a:rPr lang="sv-SE" baseline="30000" dirty="0"/>
              <a:t>+</a:t>
            </a:r>
            <a:r>
              <a:rPr lang="sv-SE" dirty="0"/>
              <a:t>. En fem kolatom jon återstår </a:t>
            </a:r>
          </a:p>
          <a:p>
            <a:r>
              <a:rPr lang="sv-SE" dirty="0"/>
              <a:t>Den fem kolatom jonen avspjälkas en till koldioxidmolekyl medans en till NAD</a:t>
            </a:r>
            <a:r>
              <a:rPr lang="sv-SE" baseline="30000" dirty="0"/>
              <a:t>+</a:t>
            </a:r>
            <a:r>
              <a:rPr lang="sv-SE" dirty="0"/>
              <a:t> reduceras. Samtidigt bildas en ATP-molekyl </a:t>
            </a:r>
          </a:p>
          <a:p>
            <a:r>
              <a:rPr lang="sv-SE" dirty="0"/>
              <a:t>En serie redoxreaktioner uppstår där FAD och NAD</a:t>
            </a:r>
            <a:r>
              <a:rPr lang="sv-SE" baseline="30000" dirty="0"/>
              <a:t>+</a:t>
            </a:r>
            <a:r>
              <a:rPr lang="sv-SE" dirty="0"/>
              <a:t> reduceras medans jonen omlagras till oxalacetatjon </a:t>
            </a:r>
          </a:p>
        </p:txBody>
      </p:sp>
    </p:spTree>
    <p:extLst>
      <p:ext uri="{BB962C8B-B14F-4D97-AF65-F5344CB8AC3E}">
        <p14:creationId xmlns:p14="http://schemas.microsoft.com/office/powerpoint/2010/main" val="863029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77CA81-0ACD-5BD5-7E9A-A97481EFF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Andningskedja (Elektrontransportkedja) </a:t>
            </a:r>
          </a:p>
        </p:txBody>
      </p:sp>
      <p:pic>
        <p:nvPicPr>
          <p:cNvPr id="5" name="Platshållare för innehåll 4" descr="En bild som visar text, papper, Datortangentbord, bok&#10;&#10;Automatiskt genererad beskrivning">
            <a:extLst>
              <a:ext uri="{FF2B5EF4-FFF2-40B4-BE49-F238E27FC236}">
                <a16:creationId xmlns:a16="http://schemas.microsoft.com/office/drawing/2014/main" id="{BC17229E-2063-3D4B-E0FC-523C40233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33486" b="33942"/>
          <a:stretch/>
        </p:blipFill>
        <p:spPr>
          <a:xfrm>
            <a:off x="838200" y="1690688"/>
            <a:ext cx="10515600" cy="4736524"/>
          </a:xfrm>
        </p:spPr>
      </p:pic>
    </p:spTree>
    <p:extLst>
      <p:ext uri="{BB962C8B-B14F-4D97-AF65-F5344CB8AC3E}">
        <p14:creationId xmlns:p14="http://schemas.microsoft.com/office/powerpoint/2010/main" val="1389037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4CD4B1-6CBF-FF8A-CEFB-FC27B21F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Andningskedja (Elektrontransportkedja)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6678AC-8EDC-BE89-82D8-1CF34BB31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Oxidationen av NADH och FADH</a:t>
            </a:r>
            <a:r>
              <a:rPr lang="sv-SE" baseline="-25000" dirty="0"/>
              <a:t>2 </a:t>
            </a:r>
            <a:r>
              <a:rPr lang="sv-SE" dirty="0"/>
              <a:t>sker vid inremembran av mitokondrie </a:t>
            </a:r>
          </a:p>
          <a:p>
            <a:pPr lvl="1"/>
            <a:r>
              <a:rPr lang="sv-SE" dirty="0"/>
              <a:t>NADH + H</a:t>
            </a:r>
            <a:r>
              <a:rPr lang="sv-SE" baseline="30000" dirty="0"/>
              <a:t>+</a:t>
            </a:r>
            <a:r>
              <a:rPr lang="sv-SE" dirty="0"/>
              <a:t> avger en proton och två elektroner </a:t>
            </a:r>
          </a:p>
          <a:p>
            <a:pPr lvl="1"/>
            <a:r>
              <a:rPr lang="sv-SE" dirty="0"/>
              <a:t>FADH</a:t>
            </a:r>
            <a:r>
              <a:rPr lang="sv-SE" baseline="-25000" dirty="0"/>
              <a:t>2</a:t>
            </a:r>
            <a:r>
              <a:rPr lang="sv-SE" dirty="0"/>
              <a:t> avger två protoner och två elektroner </a:t>
            </a:r>
          </a:p>
          <a:p>
            <a:r>
              <a:rPr lang="sv-SE" dirty="0"/>
              <a:t>Protonerna pumpas ut i utrymmet mellan mitokondriens inre- och yttermembran </a:t>
            </a:r>
          </a:p>
          <a:p>
            <a:pPr lvl="1"/>
            <a:r>
              <a:rPr lang="sv-SE" dirty="0"/>
              <a:t>Elektrisk spänning </a:t>
            </a:r>
          </a:p>
          <a:p>
            <a:r>
              <a:rPr lang="sv-SE" dirty="0"/>
              <a:t>Med strömning av protoner tillbaka till mitokondriens inre omvandlas elektrisk energi till kemisk energi i form av bundna P</a:t>
            </a:r>
            <a:r>
              <a:rPr lang="sv-SE" baseline="-25000" dirty="0"/>
              <a:t>i</a:t>
            </a:r>
            <a:r>
              <a:rPr lang="sv-SE" dirty="0"/>
              <a:t> till ADP </a:t>
            </a:r>
            <a:r>
              <a:rPr lang="sv-SE" dirty="0">
                <a:sym typeface="Wingdings" panose="05000000000000000000" pitchFamily="2" charset="2"/>
              </a:rPr>
              <a:t> ATP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6075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3D003A-69B1-8BAD-16C0-D3C4F25DD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Andningskedja (Elektrontransportkedja)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64E611-790C-D965-6316-DF5400DB5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Elektronerna transporteras av en rad elektronbärare, </a:t>
            </a:r>
            <a:r>
              <a:rPr lang="sv-SE" i="1" dirty="0" err="1"/>
              <a:t>cytokromer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Innehåller hemgrupper </a:t>
            </a:r>
          </a:p>
          <a:p>
            <a:pPr lvl="1"/>
            <a:r>
              <a:rPr lang="sv-SE" dirty="0"/>
              <a:t>Järnjonen kan växla mellan oxidationstalen +II och +III  </a:t>
            </a:r>
          </a:p>
          <a:p>
            <a:r>
              <a:rPr lang="sv-SE" dirty="0"/>
              <a:t>Vid slutet av elektrontransport avges elektronerna till syreatomer </a:t>
            </a:r>
          </a:p>
          <a:p>
            <a:pPr lvl="1"/>
            <a:r>
              <a:rPr lang="sv-SE" dirty="0"/>
              <a:t>½ O</a:t>
            </a:r>
            <a:r>
              <a:rPr lang="sv-SE" baseline="-25000" dirty="0"/>
              <a:t>2</a:t>
            </a:r>
            <a:r>
              <a:rPr lang="sv-SE" dirty="0"/>
              <a:t> + 2H</a:t>
            </a:r>
            <a:r>
              <a:rPr lang="sv-SE" baseline="30000" dirty="0"/>
              <a:t>+ </a:t>
            </a:r>
            <a:r>
              <a:rPr lang="sv-SE" dirty="0"/>
              <a:t>+ 2e</a:t>
            </a:r>
            <a:r>
              <a:rPr lang="sv-SE" baseline="30000" dirty="0"/>
              <a:t>-</a:t>
            </a:r>
            <a:r>
              <a:rPr lang="sv-SE" dirty="0"/>
              <a:t> </a:t>
            </a:r>
            <a:r>
              <a:rPr lang="sv-SE" dirty="0">
                <a:sym typeface="Wingdings" panose="05000000000000000000" pitchFamily="2" charset="2"/>
              </a:rPr>
              <a:t> H</a:t>
            </a:r>
            <a:r>
              <a:rPr lang="sv-SE" baseline="-25000" dirty="0">
                <a:sym typeface="Wingdings" panose="05000000000000000000" pitchFamily="2" charset="2"/>
              </a:rPr>
              <a:t>2</a:t>
            </a:r>
            <a:r>
              <a:rPr lang="sv-SE" dirty="0">
                <a:sym typeface="Wingdings" panose="05000000000000000000" pitchFamily="2" charset="2"/>
              </a:rPr>
              <a:t>O </a:t>
            </a:r>
            <a:endParaRPr lang="sv-SE" dirty="0"/>
          </a:p>
          <a:p>
            <a:r>
              <a:rPr lang="sv-SE" dirty="0"/>
              <a:t>3 mol ATP bildas från varje NADH molekyl som oxideras </a:t>
            </a:r>
          </a:p>
          <a:p>
            <a:r>
              <a:rPr lang="sv-SE" dirty="0"/>
              <a:t>2 mol ATP bildas från varje FADH</a:t>
            </a:r>
            <a:r>
              <a:rPr lang="sv-SE" baseline="-25000" dirty="0"/>
              <a:t>2</a:t>
            </a:r>
            <a:r>
              <a:rPr lang="sv-SE" dirty="0"/>
              <a:t> molekyl som oxideras </a:t>
            </a:r>
          </a:p>
          <a:p>
            <a:r>
              <a:rPr lang="sv-SE" dirty="0"/>
              <a:t>När en ATP molekyl sönderdelas frigörs 30,5 kJ/mol energi </a:t>
            </a:r>
          </a:p>
          <a:p>
            <a:pPr lvl="1"/>
            <a:r>
              <a:rPr lang="sv-SE" dirty="0"/>
              <a:t>Det mesta av energin går till värme </a:t>
            </a:r>
          </a:p>
        </p:txBody>
      </p:sp>
    </p:spTree>
    <p:extLst>
      <p:ext uri="{BB962C8B-B14F-4D97-AF65-F5344CB8AC3E}">
        <p14:creationId xmlns:p14="http://schemas.microsoft.com/office/powerpoint/2010/main" val="272906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brev, papper, Teckensnitt&#10;&#10;Automatiskt genererad beskrivning">
            <a:extLst>
              <a:ext uri="{FF2B5EF4-FFF2-40B4-BE49-F238E27FC236}">
                <a16:creationId xmlns:a16="http://schemas.microsoft.com/office/drawing/2014/main" id="{BC52D96C-C4F4-ADC4-2634-8DA476F0C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7" t="34747" b="24906"/>
          <a:stretch/>
        </p:blipFill>
        <p:spPr>
          <a:xfrm>
            <a:off x="393203" y="0"/>
            <a:ext cx="11405593" cy="6862289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848F3CC-0731-04DD-883A-25041B6F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0" y="265176"/>
            <a:ext cx="4270248" cy="169164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6000" dirty="0">
                <a:solidFill>
                  <a:schemeClr val="bg2"/>
                </a:solidFill>
              </a:rPr>
              <a:t>β</a:t>
            </a:r>
            <a:r>
              <a:rPr lang="sv-SE" sz="6000" dirty="0">
                <a:solidFill>
                  <a:schemeClr val="bg2"/>
                </a:solidFill>
              </a:rPr>
              <a:t>-oxidation </a:t>
            </a:r>
          </a:p>
        </p:txBody>
      </p:sp>
    </p:spTree>
    <p:extLst>
      <p:ext uri="{BB962C8B-B14F-4D97-AF65-F5344CB8AC3E}">
        <p14:creationId xmlns:p14="http://schemas.microsoft.com/office/powerpoint/2010/main" val="3006862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E2C997-40F0-B4F0-E265-3B7A0644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brev&#10;&#10;Automatiskt genererad beskrivning">
            <a:extLst>
              <a:ext uri="{FF2B5EF4-FFF2-40B4-BE49-F238E27FC236}">
                <a16:creationId xmlns:a16="http://schemas.microsoft.com/office/drawing/2014/main" id="{19AA4A50-907F-38A4-1EDF-9894A66B9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 t="35696" r="8073" b="22446"/>
          <a:stretch/>
        </p:blipFill>
        <p:spPr>
          <a:xfrm>
            <a:off x="887801" y="0"/>
            <a:ext cx="10416397" cy="6858000"/>
          </a:xfrm>
        </p:spPr>
      </p:pic>
    </p:spTree>
    <p:extLst>
      <p:ext uri="{BB962C8B-B14F-4D97-AF65-F5344CB8AC3E}">
        <p14:creationId xmlns:p14="http://schemas.microsoft.com/office/powerpoint/2010/main" val="511256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F646AF-5380-E62A-46BF-80A185C4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B2E7D9-E7A2-26F4-5F58-154BB065A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s. 292 #1 – 3, 6 – 8, 12, 22 – 33, 37, 38, 40 – 42, </a:t>
            </a:r>
          </a:p>
        </p:txBody>
      </p:sp>
    </p:spTree>
    <p:extLst>
      <p:ext uri="{BB962C8B-B14F-4D97-AF65-F5344CB8AC3E}">
        <p14:creationId xmlns:p14="http://schemas.microsoft.com/office/powerpoint/2010/main" val="1530579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696A7A-249A-77DD-9C9B-203D9BC78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D30B49-67E4-8626-7B3F-11B398D30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2" name="Picture 4" descr="2 059 The End Movie Stock Videos, Footage, &amp; 4K Video Clips - Getty Images">
            <a:extLst>
              <a:ext uri="{FF2B5EF4-FFF2-40B4-BE49-F238E27FC236}">
                <a16:creationId xmlns:a16="http://schemas.microsoft.com/office/drawing/2014/main" id="{5719C85F-7733-CAB1-6DED-AAF7FA1F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33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F296DF-F258-D78C-3A5B-F51971C4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Förbränning av Kolhydrater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96B8FFF5-CE9E-6B56-C73A-AC4005696E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21920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+38 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𝐴𝐷𝑃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+38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→6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+38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𝐴𝑇𝑃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ä</m:t>
                      </m:r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𝑟𝑚𝑒</m:t>
                      </m:r>
                    </m:oMath>
                  </m:oMathPara>
                </a14:m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endParaRPr lang="sv-SE" dirty="0"/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96B8FFF5-CE9E-6B56-C73A-AC4005696E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219200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21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C55078-5BC6-7E70-7B63-7C9C6D81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REDOX reaktioner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A94BF0-ADFB-0FF6-E8D6-989E24DDB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dirty="0"/>
              <a:t>LEO goes GER </a:t>
            </a:r>
          </a:p>
          <a:p>
            <a:pPr marL="0" indent="0" algn="ctr">
              <a:buNone/>
            </a:pPr>
            <a:r>
              <a:rPr lang="sv-SE" dirty="0"/>
              <a:t>”</a:t>
            </a:r>
            <a:r>
              <a:rPr lang="sv-SE" dirty="0" err="1"/>
              <a:t>Lose</a:t>
            </a:r>
            <a:r>
              <a:rPr lang="sv-SE" dirty="0"/>
              <a:t> </a:t>
            </a:r>
            <a:r>
              <a:rPr lang="sv-SE" dirty="0" err="1"/>
              <a:t>Electron</a:t>
            </a:r>
            <a:r>
              <a:rPr lang="sv-SE" dirty="0"/>
              <a:t>” = Oxidation </a:t>
            </a:r>
          </a:p>
          <a:p>
            <a:pPr marL="0" indent="0" algn="ctr">
              <a:buNone/>
            </a:pPr>
            <a:r>
              <a:rPr lang="sv-SE" dirty="0"/>
              <a:t>”</a:t>
            </a:r>
            <a:r>
              <a:rPr lang="sv-SE" dirty="0" err="1"/>
              <a:t>Gain</a:t>
            </a:r>
            <a:r>
              <a:rPr lang="sv-SE" dirty="0"/>
              <a:t> </a:t>
            </a:r>
            <a:r>
              <a:rPr lang="sv-SE" dirty="0" err="1"/>
              <a:t>Electron</a:t>
            </a:r>
            <a:r>
              <a:rPr lang="sv-SE" dirty="0"/>
              <a:t>” = </a:t>
            </a:r>
            <a:r>
              <a:rPr lang="sv-SE" dirty="0" err="1"/>
              <a:t>Reduction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I organisk kemi definieras redox utifrån upptagande och avgivande av väte och syre:</a:t>
            </a:r>
          </a:p>
          <a:p>
            <a:r>
              <a:rPr lang="sv-SE" dirty="0"/>
              <a:t>Oxidation – avgivande av väte eller upptagande av syre </a:t>
            </a:r>
          </a:p>
          <a:p>
            <a:r>
              <a:rPr lang="sv-SE" dirty="0"/>
              <a:t>Reduktion – upptagande av väte eller avgivande av syre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71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63ADEB-78FA-8351-B2C1-F9185DB8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Oxidation av Kolhydrater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C3D067-2DB4-54B9-A0D4-2D7070C05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Energi utvinns genom stegvis oxidation av kolatomer </a:t>
            </a:r>
          </a:p>
        </p:txBody>
      </p:sp>
      <p:pic>
        <p:nvPicPr>
          <p:cNvPr id="4" name="Onlinemedia 3" title="Cool Science Experiment with Sugar and Sulfuric Acid">
            <a:hlinkClick r:id="" action="ppaction://media"/>
            <a:extLst>
              <a:ext uri="{FF2B5EF4-FFF2-40B4-BE49-F238E27FC236}">
                <a16:creationId xmlns:a16="http://schemas.microsoft.com/office/drawing/2014/main" id="{02A10174-99FE-4F84-5115-E36F5D2138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35225" y="2495958"/>
            <a:ext cx="7321550" cy="41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1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02C3F0-4865-A0CF-4850-22476D031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Kolatomens oxidationstal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41F39A-844D-0ED1-DE76-ACFD20797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Kol kan ha 4 bindningar </a:t>
            </a:r>
          </a:p>
          <a:p>
            <a:r>
              <a:rPr lang="sv-SE" dirty="0"/>
              <a:t>Ämnen har olika elektronegativitet och elektroner befinner sig närmare den med högst elektronegativitet </a:t>
            </a:r>
          </a:p>
          <a:p>
            <a:r>
              <a:rPr lang="sv-SE" dirty="0"/>
              <a:t>Kol kan ha oxidations tal mellan –IV och +IV  </a:t>
            </a:r>
          </a:p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81172501-3DC1-CA0E-3842-2E6379273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23859"/>
              </p:ext>
            </p:extLst>
          </p:nvPr>
        </p:nvGraphicFramePr>
        <p:xfrm>
          <a:off x="714375" y="4001294"/>
          <a:ext cx="10763250" cy="1920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93875">
                  <a:extLst>
                    <a:ext uri="{9D8B030D-6E8A-4147-A177-3AD203B41FA5}">
                      <a16:colId xmlns:a16="http://schemas.microsoft.com/office/drawing/2014/main" val="2823081775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3733148530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16392402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830923519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100733623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3158244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Kolatomens oxidationstal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-IV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-II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+II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+IV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776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CH</a:t>
                      </a:r>
                      <a:r>
                        <a:rPr lang="sv-SE" baseline="-25000" dirty="0"/>
                        <a:t>4</a:t>
                      </a:r>
                      <a:r>
                        <a:rPr lang="sv-SE" baseline="0" dirty="0"/>
                        <a:t> </a:t>
                      </a:r>
                    </a:p>
                    <a:p>
                      <a:r>
                        <a:rPr lang="sv-SE" baseline="0" dirty="0"/>
                        <a:t>metan 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CH</a:t>
                      </a:r>
                      <a:r>
                        <a:rPr lang="sv-SE" baseline="-25000" dirty="0"/>
                        <a:t>3</a:t>
                      </a:r>
                      <a:r>
                        <a:rPr lang="sv-SE" baseline="0" dirty="0"/>
                        <a:t>OH</a:t>
                      </a:r>
                    </a:p>
                    <a:p>
                      <a:r>
                        <a:rPr lang="sv-SE" baseline="0" dirty="0"/>
                        <a:t>metanol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HCHO</a:t>
                      </a:r>
                    </a:p>
                    <a:p>
                      <a:r>
                        <a:rPr lang="sv-SE" dirty="0" err="1"/>
                        <a:t>metanal</a:t>
                      </a:r>
                      <a:r>
                        <a:rPr lang="sv-SE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HCOOH metansyra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CO</a:t>
                      </a:r>
                      <a:r>
                        <a:rPr lang="sv-SE" baseline="-25000" dirty="0"/>
                        <a:t>2</a:t>
                      </a:r>
                    </a:p>
                    <a:p>
                      <a:r>
                        <a:rPr lang="sv-SE" baseline="0" dirty="0"/>
                        <a:t>koldioxid 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610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Energiinnehåll (kJ/mol)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/>
                        <a:t>820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/>
                        <a:t>703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/>
                        <a:t>523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/>
                        <a:t>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0628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87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5ED03F-AD96-6A3F-829F-DEBBE195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Bärarmolekyler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EB0CC3-FE96-863E-6A59-18C8EB332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ATP är en energi bärarmolekyl </a:t>
            </a:r>
          </a:p>
          <a:p>
            <a:r>
              <a:rPr lang="sv-SE" dirty="0"/>
              <a:t>Finns också bärarmolekyler som bär elektroner och vätejoner:</a:t>
            </a:r>
          </a:p>
          <a:p>
            <a:pPr lvl="1"/>
            <a:r>
              <a:rPr lang="sv-SE" dirty="0"/>
              <a:t>NAD</a:t>
            </a:r>
            <a:r>
              <a:rPr lang="sv-SE" baseline="30000" dirty="0"/>
              <a:t>+</a:t>
            </a:r>
            <a:r>
              <a:rPr lang="sv-SE" dirty="0"/>
              <a:t> och FAD </a:t>
            </a:r>
          </a:p>
          <a:p>
            <a:pPr lvl="2"/>
            <a:r>
              <a:rPr lang="sv-SE" dirty="0"/>
              <a:t>Koenzymer i oxiderade form </a:t>
            </a:r>
          </a:p>
          <a:p>
            <a:pPr lvl="2"/>
            <a:r>
              <a:rPr lang="sv-SE" dirty="0"/>
              <a:t>Är oxidationsmedel och kommer ta elektroner och vätejoner från andra ämnen </a:t>
            </a:r>
          </a:p>
          <a:p>
            <a:pPr lvl="1"/>
            <a:r>
              <a:rPr lang="sv-SE" dirty="0"/>
              <a:t>NADH och FADH</a:t>
            </a:r>
            <a:r>
              <a:rPr lang="sv-SE" baseline="-25000" dirty="0"/>
              <a:t>2</a:t>
            </a:r>
            <a:r>
              <a:rPr lang="sv-SE" dirty="0"/>
              <a:t> </a:t>
            </a:r>
          </a:p>
          <a:p>
            <a:pPr lvl="2"/>
            <a:r>
              <a:rPr lang="sv-SE" dirty="0"/>
              <a:t>Reducerade form </a:t>
            </a:r>
          </a:p>
          <a:p>
            <a:pPr lvl="2"/>
            <a:r>
              <a:rPr lang="sv-SE" dirty="0"/>
              <a:t>Har högre entalpi än ox-form </a:t>
            </a:r>
          </a:p>
        </p:txBody>
      </p:sp>
    </p:spTree>
    <p:extLst>
      <p:ext uri="{BB962C8B-B14F-4D97-AF65-F5344CB8AC3E}">
        <p14:creationId xmlns:p14="http://schemas.microsoft.com/office/powerpoint/2010/main" val="335656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853E8B-3E1D-F27B-6CDD-AD8D23AB2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papper, bläck, Pappersprodukt&#10;&#10;Automatiskt genererad beskrivning">
            <a:extLst>
              <a:ext uri="{FF2B5EF4-FFF2-40B4-BE49-F238E27FC236}">
                <a16:creationId xmlns:a16="http://schemas.microsoft.com/office/drawing/2014/main" id="{E180EB3E-BFC2-9187-AC9E-19CB2581E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45842" b="25054"/>
          <a:stretch/>
        </p:blipFill>
        <p:spPr>
          <a:xfrm>
            <a:off x="0" y="934244"/>
            <a:ext cx="12191354" cy="4989512"/>
          </a:xfrm>
        </p:spPr>
      </p:pic>
    </p:spTree>
    <p:extLst>
      <p:ext uri="{BB962C8B-B14F-4D97-AF65-F5344CB8AC3E}">
        <p14:creationId xmlns:p14="http://schemas.microsoft.com/office/powerpoint/2010/main" val="193746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274947-58DD-7A06-074C-BA35C113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Vitaminer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E5FECD-7DD5-CBCD-4BE3-FA3B4DCAD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NAD</a:t>
            </a:r>
            <a:r>
              <a:rPr lang="sv-SE" baseline="30000" dirty="0"/>
              <a:t>+</a:t>
            </a:r>
            <a:r>
              <a:rPr lang="sv-SE" dirty="0"/>
              <a:t> har nikotinamid som kan oxidera andra ämnen </a:t>
            </a:r>
          </a:p>
          <a:p>
            <a:pPr lvl="1"/>
            <a:r>
              <a:rPr lang="sv-SE" dirty="0"/>
              <a:t>Niacin, eller vitamin B3 </a:t>
            </a:r>
          </a:p>
          <a:p>
            <a:r>
              <a:rPr lang="sv-SE" dirty="0"/>
              <a:t>FAD har riboflavin som kan oxidera andra ämnen </a:t>
            </a:r>
          </a:p>
          <a:p>
            <a:pPr lvl="1"/>
            <a:r>
              <a:rPr lang="sv-SE" dirty="0"/>
              <a:t>Vitamin B2 </a:t>
            </a:r>
          </a:p>
          <a:p>
            <a:endParaRPr lang="sv-SE" dirty="0"/>
          </a:p>
          <a:p>
            <a:r>
              <a:rPr lang="sv-SE" dirty="0"/>
              <a:t>Vitaminer är livsnödvändiga och måste fås i oss via födan </a:t>
            </a:r>
          </a:p>
          <a:p>
            <a:pPr lvl="1"/>
            <a:r>
              <a:rPr lang="sv-SE" dirty="0"/>
              <a:t>Vitamin D bildas i huden när vi exponerar oss för solljus </a:t>
            </a:r>
          </a:p>
          <a:p>
            <a:pPr lvl="1"/>
            <a:r>
              <a:rPr lang="sv-SE" dirty="0"/>
              <a:t>Vitamin K bildas av bakterier i tjocktarmen </a:t>
            </a:r>
          </a:p>
          <a:p>
            <a:r>
              <a:rPr lang="sv-SE" dirty="0"/>
              <a:t>Vissa livsmedel berikas med folsyra (B9) eftersom brist på folsyra i gravida kvinnor kan orsaka ryggmärgsbråck hos barnet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789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4017</TotalTime>
  <Words>1023</Words>
  <Application>Microsoft Office PowerPoint</Application>
  <PresentationFormat>Bredbild</PresentationFormat>
  <Paragraphs>164</Paragraphs>
  <Slides>27</Slides>
  <Notes>9</Notes>
  <HiddenSlides>0</HiddenSlides>
  <MMClips>1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3" baseType="lpstr">
      <vt:lpstr>Aptos</vt:lpstr>
      <vt:lpstr>Aptos Display</vt:lpstr>
      <vt:lpstr>Arial</vt:lpstr>
      <vt:lpstr>Cambria Math</vt:lpstr>
      <vt:lpstr>Wingdings</vt:lpstr>
      <vt:lpstr>Office-tema</vt:lpstr>
      <vt:lpstr>Kemi 2</vt:lpstr>
      <vt:lpstr>ATP – adenosintrifosfat </vt:lpstr>
      <vt:lpstr>Förbränning av Kolhydrater </vt:lpstr>
      <vt:lpstr>REDOX reaktioner </vt:lpstr>
      <vt:lpstr>Oxidation av Kolhydrater </vt:lpstr>
      <vt:lpstr>Kolatomens oxidationstal </vt:lpstr>
      <vt:lpstr>Bärarmolekyler </vt:lpstr>
      <vt:lpstr>PowerPoint-presentation</vt:lpstr>
      <vt:lpstr>Vitaminer </vt:lpstr>
      <vt:lpstr>Glukosmetabolismen </vt:lpstr>
      <vt:lpstr>Glukosmetabolism </vt:lpstr>
      <vt:lpstr>PowerPoint-presentation</vt:lpstr>
      <vt:lpstr>PowerPoint-presentation</vt:lpstr>
      <vt:lpstr>Glykolysen </vt:lpstr>
      <vt:lpstr>Pyruvatjonens nedbrytning </vt:lpstr>
      <vt:lpstr>PowerPoint-presentation</vt:lpstr>
      <vt:lpstr>Aeroba reaktioner </vt:lpstr>
      <vt:lpstr>PowerPoint-presentation</vt:lpstr>
      <vt:lpstr>PowerPoint-presentation</vt:lpstr>
      <vt:lpstr>Citronsyracykeln </vt:lpstr>
      <vt:lpstr>Andningskedja (Elektrontransportkedja) </vt:lpstr>
      <vt:lpstr>Andningskedja (Elektrontransportkedja) </vt:lpstr>
      <vt:lpstr>Andningskedja (Elektrontransportkedja)</vt:lpstr>
      <vt:lpstr>β-oxidation </vt:lpstr>
      <vt:lpstr>PowerPoint-presentation</vt:lpstr>
      <vt:lpstr>Övningar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2024-11-17T16:09:42Z</dcterms:created>
  <dcterms:modified xsi:type="dcterms:W3CDTF">2026-04-28T07:06:29Z</dcterms:modified>
</cp:coreProperties>
</file>